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80" r:id="rId4"/>
    <p:sldId id="281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87824" y="188640"/>
            <a:ext cx="3395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cs typeface="+mj-cs"/>
              </a:rPr>
              <a:t>Antineoplastic agents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554345"/>
              </p:ext>
            </p:extLst>
          </p:nvPr>
        </p:nvGraphicFramePr>
        <p:xfrm>
          <a:off x="426237" y="908720"/>
          <a:ext cx="8518525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3" imgW="13190053" imgH="3093123" progId="ChemDraw.Document.6.0">
                  <p:embed/>
                </p:oleObj>
              </mc:Choice>
              <mc:Fallback>
                <p:oleObj name="CS ChemDraw Drawing" r:id="rId3" imgW="13190053" imgH="309312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37" y="908720"/>
                        <a:ext cx="8518525" cy="3024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108213"/>
              </p:ext>
            </p:extLst>
          </p:nvPr>
        </p:nvGraphicFramePr>
        <p:xfrm>
          <a:off x="1763688" y="4293096"/>
          <a:ext cx="616585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5" imgW="6165923" imgH="2053912" progId="ChemDraw.Document.6.0">
                  <p:embed/>
                </p:oleObj>
              </mc:Choice>
              <mc:Fallback>
                <p:oleObj name="CS ChemDraw Drawing" r:id="rId5" imgW="6165923" imgH="205391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4293096"/>
                        <a:ext cx="6165850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9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32973"/>
            <a:ext cx="544251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Classification of alkylating agents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1-Bischloroethylamines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Mechlorethamine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hydrochloride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42072"/>
              </p:ext>
            </p:extLst>
          </p:nvPr>
        </p:nvGraphicFramePr>
        <p:xfrm>
          <a:off x="179512" y="1484784"/>
          <a:ext cx="9231956" cy="1466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S ChemDraw Drawing" r:id="rId3" imgW="11252835" imgH="1779651" progId="ChemDraw.Document.6.0">
                  <p:embed/>
                </p:oleObj>
              </mc:Choice>
              <mc:Fallback>
                <p:oleObj name="CS ChemDraw Drawing" r:id="rId3" imgW="11252835" imgH="177965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484784"/>
                        <a:ext cx="9231956" cy="1466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282751"/>
            <a:ext cx="4769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Preparation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mechlorethamine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689100"/>
              </p:ext>
            </p:extLst>
          </p:nvPr>
        </p:nvGraphicFramePr>
        <p:xfrm>
          <a:off x="1033701" y="4149080"/>
          <a:ext cx="7471236" cy="1844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S ChemDraw Drawing" r:id="rId5" imgW="6461379" imgH="1599819" progId="ChemDraw.Document.6.0">
                  <p:embed/>
                </p:oleObj>
              </mc:Choice>
              <mc:Fallback>
                <p:oleObj name="CS ChemDraw Drawing" r:id="rId5" imgW="6461379" imgH="159981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701" y="4149080"/>
                        <a:ext cx="7471236" cy="1844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56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721254"/>
              </p:ext>
            </p:extLst>
          </p:nvPr>
        </p:nvGraphicFramePr>
        <p:xfrm>
          <a:off x="247650" y="903288"/>
          <a:ext cx="8874125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S ChemDraw Drawing" r:id="rId3" imgW="13048560" imgH="1675440" progId="ChemDraw.Document.6.0">
                  <p:embed/>
                </p:oleObj>
              </mc:Choice>
              <mc:Fallback>
                <p:oleObj name="CS ChemDraw Drawing" r:id="rId3" imgW="13048560" imgH="167544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903288"/>
                        <a:ext cx="8874125" cy="175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3381" y="3212976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  <a:cs typeface="+mj-cs"/>
              </a:rPr>
              <a:t>Mechlorethamine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 is usually used in combination with other antineoplastic agents: M(</a:t>
            </a:r>
            <a:r>
              <a:rPr lang="en-US" sz="2000" b="1" dirty="0" err="1">
                <a:solidFill>
                  <a:srgbClr val="002060"/>
                </a:solidFill>
                <a:cs typeface="+mj-cs"/>
              </a:rPr>
              <a:t>mechlorethamine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), O(</a:t>
            </a:r>
            <a:r>
              <a:rPr lang="en-US" sz="2000" b="1" dirty="0" err="1">
                <a:solidFill>
                  <a:srgbClr val="002060"/>
                </a:solidFill>
                <a:cs typeface="+mj-cs"/>
              </a:rPr>
              <a:t>oncovin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), P(</a:t>
            </a:r>
            <a:r>
              <a:rPr lang="en-US" sz="2000" b="1" dirty="0" err="1">
                <a:solidFill>
                  <a:srgbClr val="002060"/>
                </a:solidFill>
                <a:cs typeface="+mj-cs"/>
              </a:rPr>
              <a:t>procarbazine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), and P(prednisone) and this combination is known as MOPP regimen.</a:t>
            </a:r>
            <a:endParaRPr lang="en-US" sz="2000" dirty="0">
              <a:solidFill>
                <a:srgbClr val="002060"/>
              </a:solidFill>
              <a:cs typeface="+mj-cs"/>
            </a:endParaRPr>
          </a:p>
          <a:p>
            <a:r>
              <a:rPr lang="en-US" sz="2000" b="1" dirty="0">
                <a:solidFill>
                  <a:srgbClr val="002060"/>
                </a:solidFill>
                <a:cs typeface="+mj-cs"/>
              </a:rPr>
              <a:t>Uses:- Hodgkin</a:t>
            </a:r>
            <a:r>
              <a:rPr lang="en-US" sz="2000" b="1" baseline="30000" dirty="0">
                <a:solidFill>
                  <a:srgbClr val="002060"/>
                </a:solidFill>
                <a:cs typeface="+mj-cs"/>
              </a:rPr>
              <a:t>, 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s disease, </a:t>
            </a:r>
            <a:r>
              <a:rPr lang="en-US" sz="2000" b="1" dirty="0" err="1">
                <a:solidFill>
                  <a:srgbClr val="002060"/>
                </a:solidFill>
                <a:cs typeface="+mj-cs"/>
              </a:rPr>
              <a:t>lymphosarcoma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, chronic </a:t>
            </a:r>
            <a:r>
              <a:rPr lang="en-US" sz="2000" b="1" dirty="0" err="1">
                <a:solidFill>
                  <a:srgbClr val="002060"/>
                </a:solidFill>
                <a:cs typeface="+mj-cs"/>
              </a:rPr>
              <a:t>myelocytic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 or lymphocytic leukemia, bronchogenic carcinoma, metastatic carcinoma.</a:t>
            </a:r>
            <a:endParaRPr lang="en-US" sz="2000" dirty="0">
              <a:solidFill>
                <a:srgbClr val="002060"/>
              </a:solidFill>
              <a:cs typeface="+mj-cs"/>
            </a:endParaRPr>
          </a:p>
          <a:p>
            <a:r>
              <a:rPr lang="en-US" sz="2000" b="1" dirty="0">
                <a:solidFill>
                  <a:srgbClr val="002060"/>
                </a:solidFill>
                <a:cs typeface="+mj-cs"/>
              </a:rPr>
              <a:t> </a:t>
            </a:r>
            <a:endParaRPr lang="en-US" sz="2000" dirty="0">
              <a:solidFill>
                <a:srgbClr val="002060"/>
              </a:solidFill>
              <a:cs typeface="+mj-cs"/>
            </a:endParaRPr>
          </a:p>
          <a:p>
            <a:r>
              <a:rPr lang="en-US" sz="2000" b="1" dirty="0">
                <a:solidFill>
                  <a:srgbClr val="002060"/>
                </a:solidFill>
                <a:cs typeface="+mj-cs"/>
              </a:rPr>
              <a:t>Dosage form: - powder for </a:t>
            </a:r>
            <a:r>
              <a:rPr lang="en-US" sz="2000" b="1" dirty="0" err="1">
                <a:solidFill>
                  <a:srgbClr val="002060"/>
                </a:solidFill>
                <a:cs typeface="+mj-cs"/>
              </a:rPr>
              <a:t>inj</a:t>
            </a:r>
            <a:r>
              <a:rPr lang="en-US" sz="2000" b="1" dirty="0">
                <a:solidFill>
                  <a:srgbClr val="002060"/>
                </a:solidFill>
                <a:cs typeface="+mj-cs"/>
              </a:rPr>
              <a:t>(10mg).</a:t>
            </a:r>
            <a:endParaRPr lang="en-US" sz="2000" dirty="0">
              <a:solidFill>
                <a:srgbClr val="002060"/>
              </a:solidFill>
              <a:cs typeface="+mj-cs"/>
            </a:endParaRPr>
          </a:p>
          <a:p>
            <a:r>
              <a:rPr lang="en-US" sz="2000" b="1" dirty="0">
                <a:solidFill>
                  <a:srgbClr val="002060"/>
                </a:solidFill>
                <a:cs typeface="+mj-cs"/>
              </a:rPr>
              <a:t> </a:t>
            </a:r>
            <a:endParaRPr lang="en-US" sz="2000" dirty="0">
              <a:solidFill>
                <a:srgbClr val="002060"/>
              </a:solidFill>
              <a:cs typeface="+mj-cs"/>
            </a:endParaRPr>
          </a:p>
          <a:p>
            <a:r>
              <a:rPr lang="en-US" sz="2000" b="1" dirty="0">
                <a:solidFill>
                  <a:srgbClr val="002060"/>
                </a:solidFill>
                <a:cs typeface="+mj-cs"/>
              </a:rPr>
              <a:t>S/E bone marrow depression, nausea and anorexia.</a:t>
            </a:r>
            <a:endParaRPr lang="en-US" sz="20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362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55776" y="71046"/>
            <a:ext cx="3367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cs typeface="+mj-cs"/>
              </a:rPr>
              <a:t>Tumor cell properties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836611"/>
              </p:ext>
            </p:extLst>
          </p:nvPr>
        </p:nvGraphicFramePr>
        <p:xfrm>
          <a:off x="967553" y="717398"/>
          <a:ext cx="7208893" cy="3287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S ChemDraw Drawing" r:id="rId3" imgW="6443091" imgH="2937891" progId="ChemDraw.Document.6.0">
                  <p:embed/>
                </p:oleObj>
              </mc:Choice>
              <mc:Fallback>
                <p:oleObj name="CS ChemDraw Drawing" r:id="rId3" imgW="6443091" imgH="29378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553" y="717398"/>
                        <a:ext cx="7208893" cy="3287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مستطيل 4"/>
          <p:cNvSpPr/>
          <p:nvPr/>
        </p:nvSpPr>
        <p:spPr>
          <a:xfrm>
            <a:off x="179512" y="400506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1- Uncontrolled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cellular proliferation.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2- A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lack of cellular differentiations feature, this means they have lost the structural and functional characteristic of the cell from which they originated.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3- Posses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the ability to invade surrounding tissues.</a:t>
            </a:r>
          </a:p>
          <a:p>
            <a:pPr lvl="0"/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4- Posses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the ability to establish new growth at ectopic sites (metastasis).</a:t>
            </a:r>
          </a:p>
        </p:txBody>
      </p:sp>
    </p:spTree>
    <p:extLst>
      <p:ext uri="{BB962C8B-B14F-4D97-AF65-F5344CB8AC3E}">
        <p14:creationId xmlns:p14="http://schemas.microsoft.com/office/powerpoint/2010/main" val="28033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310936"/>
              </p:ext>
            </p:extLst>
          </p:nvPr>
        </p:nvGraphicFramePr>
        <p:xfrm>
          <a:off x="971600" y="476672"/>
          <a:ext cx="7813050" cy="2673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CS ChemDraw Drawing" r:id="rId3" imgW="6129235" imgH="2096521" progId="ChemDraw.Document.6.0">
                  <p:embed/>
                </p:oleObj>
              </mc:Choice>
              <mc:Fallback>
                <p:oleObj name="CS ChemDraw Drawing" r:id="rId3" imgW="6129235" imgH="209652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476672"/>
                        <a:ext cx="7813050" cy="2673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مستطيل 2"/>
          <p:cNvSpPr/>
          <p:nvPr/>
        </p:nvSpPr>
        <p:spPr>
          <a:xfrm>
            <a:off x="827584" y="321297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cs typeface="+mj-cs"/>
              </a:rPr>
              <a:t>Homeostasis in multicellular organism is controlled by processes of </a:t>
            </a:r>
            <a:endParaRPr lang="en-US" sz="2400" b="1" dirty="0" smtClean="0">
              <a:cs typeface="+mj-cs"/>
            </a:endParaRPr>
          </a:p>
          <a:p>
            <a:r>
              <a:rPr lang="en-US" sz="2400" b="1" dirty="0" smtClean="0">
                <a:cs typeface="+mj-cs"/>
              </a:rPr>
              <a:t>1- cell division</a:t>
            </a:r>
          </a:p>
          <a:p>
            <a:r>
              <a:rPr lang="en-US" sz="2400" b="1" dirty="0" smtClean="0">
                <a:cs typeface="+mj-cs"/>
              </a:rPr>
              <a:t>2- differentiation </a:t>
            </a:r>
          </a:p>
          <a:p>
            <a:r>
              <a:rPr lang="en-US" sz="2400" b="1" dirty="0" smtClean="0">
                <a:cs typeface="+mj-cs"/>
              </a:rPr>
              <a:t>3-  </a:t>
            </a:r>
            <a:r>
              <a:rPr lang="en-US" sz="2400" b="1" dirty="0">
                <a:cs typeface="+mj-cs"/>
              </a:rPr>
              <a:t>death. </a:t>
            </a:r>
            <a:endParaRPr lang="en-US" sz="2400" b="1" dirty="0" smtClean="0">
              <a:cs typeface="+mj-cs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+mj-cs"/>
              </a:rPr>
              <a:t>In </a:t>
            </a:r>
            <a:r>
              <a:rPr lang="en-US" sz="2400" b="1" dirty="0">
                <a:solidFill>
                  <a:srgbClr val="002060"/>
                </a:solidFill>
                <a:cs typeface="+mj-cs"/>
              </a:rPr>
              <a:t>the adult, the steady-state number of differentiated cells is maintained by a balance between cell proliferation and cell death. Cell death is a complex and actively regulated process known as apoptosis. </a:t>
            </a:r>
            <a:endParaRPr lang="en-US" sz="2400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916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217" y="1351508"/>
            <a:ext cx="88924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Apoptosis:-</a:t>
            </a:r>
            <a:r>
              <a:rPr lang="en-US" dirty="0"/>
              <a:t> </a:t>
            </a:r>
            <a:r>
              <a:rPr lang="en-US" b="1" dirty="0"/>
              <a:t>is a process of cell shrinkage, membrane </a:t>
            </a:r>
            <a:r>
              <a:rPr lang="en-US" b="1" dirty="0" err="1"/>
              <a:t>blebbing</a:t>
            </a:r>
            <a:r>
              <a:rPr lang="en-US" b="1" dirty="0"/>
              <a:t>, and nuclear condensation.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Cancer can be considered a failure of cells to undergo apoptosis. </a:t>
            </a:r>
            <a:endParaRPr lang="en-US" dirty="0"/>
          </a:p>
          <a:p>
            <a:r>
              <a:rPr lang="en-US" b="1" dirty="0"/>
              <a:t>In normal cells</a:t>
            </a:r>
            <a:r>
              <a:rPr lang="en-US" dirty="0"/>
              <a:t>, sensors to cell abnormalities lead to withdrawal of survival signals, resulting in cell death. </a:t>
            </a:r>
          </a:p>
          <a:p>
            <a:r>
              <a:rPr lang="en-US" b="1" dirty="0"/>
              <a:t>In contrast, cancer cells</a:t>
            </a:r>
            <a:r>
              <a:rPr lang="en-US" dirty="0"/>
              <a:t> circumvent the need for survival signals by increasing their </a:t>
            </a:r>
            <a:r>
              <a:rPr lang="en-US" sz="2400" b="1" dirty="0">
                <a:solidFill>
                  <a:srgbClr val="C00000"/>
                </a:solidFill>
              </a:rPr>
              <a:t>abundance of anti-apoptotic proteins</a:t>
            </a:r>
            <a:r>
              <a:rPr lang="en-US" dirty="0"/>
              <a:t>, such as </a:t>
            </a:r>
            <a:r>
              <a:rPr lang="en-US" b="1" dirty="0"/>
              <a:t>Bcl-2</a:t>
            </a:r>
            <a:r>
              <a:rPr lang="en-US" dirty="0"/>
              <a:t> </a:t>
            </a:r>
            <a:r>
              <a:rPr lang="en-US" b="1" dirty="0"/>
              <a:t>(B-cell lymphoma 2) family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dirty="0"/>
              <a:t>including </a:t>
            </a:r>
            <a:r>
              <a:rPr lang="en-US" b="1" dirty="0"/>
              <a:t>BAX and </a:t>
            </a:r>
            <a:r>
              <a:rPr lang="en-US" b="1" dirty="0" smtClean="0"/>
              <a:t>BAK</a:t>
            </a:r>
          </a:p>
          <a:p>
            <a:endParaRPr lang="en-US" b="1" dirty="0"/>
          </a:p>
          <a:p>
            <a:r>
              <a:rPr lang="en-US" dirty="0" smtClean="0"/>
              <a:t>Cells </a:t>
            </a:r>
            <a:r>
              <a:rPr lang="en-US" dirty="0"/>
              <a:t>also have a variety of </a:t>
            </a:r>
            <a:r>
              <a:rPr lang="en-US" sz="2800" b="1" dirty="0">
                <a:solidFill>
                  <a:srgbClr val="C00000"/>
                </a:solidFill>
              </a:rPr>
              <a:t>tumor suppressor </a:t>
            </a:r>
            <a:r>
              <a:rPr lang="en-US" sz="2800" b="1" dirty="0" smtClean="0">
                <a:solidFill>
                  <a:srgbClr val="C00000"/>
                </a:solidFill>
              </a:rPr>
              <a:t>proteins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that respond to DNA damage by shutting down cell division or by inducing apoptosis, such as p53(protein 53), which binds to the regulatory sequence of genes and inhibits their transcription</a:t>
            </a:r>
            <a:r>
              <a:rPr lang="en-US" dirty="0"/>
              <a:t>. Many mutations produce p53 in a </a:t>
            </a:r>
            <a:r>
              <a:rPr lang="en-US" dirty="0" err="1"/>
              <a:t>misfolded</a:t>
            </a:r>
            <a:r>
              <a:rPr lang="en-US" dirty="0"/>
              <a:t> form, resulting in a conformation unsuitable for binding to regulatory sequences. The development of half of all cancers is thought to result from </a:t>
            </a:r>
            <a:r>
              <a:rPr lang="en-US" dirty="0" err="1"/>
              <a:t>misfolding</a:t>
            </a:r>
            <a:r>
              <a:rPr lang="en-US" dirty="0"/>
              <a:t> of p53. Recent research has produced compounds that restore p53 to its active conformation.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0650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215062"/>
            <a:ext cx="4662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cs typeface="+mj-cs"/>
              </a:rPr>
              <a:t>Cell cycle (Cell division cycle</a:t>
            </a:r>
            <a:r>
              <a:rPr lang="en-US" sz="2800" i="1" u="sng" dirty="0">
                <a:solidFill>
                  <a:srgbClr val="C00000"/>
                </a:solidFill>
                <a:cs typeface="+mj-cs"/>
              </a:rPr>
              <a:t>):-</a:t>
            </a:r>
            <a:endParaRPr lang="ar-IQ" sz="28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448510"/>
              </p:ext>
            </p:extLst>
          </p:nvPr>
        </p:nvGraphicFramePr>
        <p:xfrm>
          <a:off x="251520" y="908720"/>
          <a:ext cx="8420455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S ChemDraw Drawing" r:id="rId3" imgW="18877514" imgH="8579523" progId="ChemDraw.Document.6.0">
                  <p:embed/>
                </p:oleObj>
              </mc:Choice>
              <mc:Fallback>
                <p:oleObj name="CS ChemDraw Drawing" r:id="rId3" imgW="18877514" imgH="857952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8420455" cy="54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0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63688" y="116632"/>
            <a:ext cx="5862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cs typeface="+mj-cs"/>
              </a:rPr>
              <a:t>The Classification of Anticancer Drugs 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5012"/>
              </p:ext>
            </p:extLst>
          </p:nvPr>
        </p:nvGraphicFramePr>
        <p:xfrm>
          <a:off x="837800" y="1340768"/>
          <a:ext cx="7714598" cy="42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S ChemDraw Drawing" r:id="rId3" imgW="6266155" imgH="3425701" progId="ChemDraw.Document.6.0">
                  <p:embed/>
                </p:oleObj>
              </mc:Choice>
              <mc:Fallback>
                <p:oleObj name="CS ChemDraw Drawing" r:id="rId3" imgW="6266155" imgH="34257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7800" y="1340768"/>
                        <a:ext cx="7714598" cy="421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50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07704" y="260648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cs typeface="+mj-cs"/>
              </a:rPr>
              <a:t>Antineoplastic agents</a:t>
            </a:r>
            <a:endParaRPr lang="en-US" sz="2800" dirty="0">
              <a:solidFill>
                <a:srgbClr val="C00000"/>
              </a:solidFill>
              <a:cs typeface="+mj-cs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1- Alkylating </a:t>
            </a:r>
            <a:r>
              <a:rPr lang="en-US" sz="2800" b="1" dirty="0">
                <a:solidFill>
                  <a:srgbClr val="002060"/>
                </a:solidFill>
                <a:cs typeface="+mj-cs"/>
              </a:rPr>
              <a:t>agents.</a:t>
            </a:r>
            <a:endParaRPr lang="en-US" sz="2800" dirty="0">
              <a:solidFill>
                <a:srgbClr val="002060"/>
              </a:solidFill>
              <a:cs typeface="+mj-cs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2- Antimetabolites</a:t>
            </a:r>
            <a:r>
              <a:rPr lang="en-US" sz="2800" b="1" dirty="0">
                <a:solidFill>
                  <a:srgbClr val="002060"/>
                </a:solidFill>
                <a:cs typeface="+mj-cs"/>
              </a:rPr>
              <a:t>. </a:t>
            </a:r>
            <a:endParaRPr lang="en-US" sz="2800" dirty="0">
              <a:solidFill>
                <a:srgbClr val="002060"/>
              </a:solidFill>
              <a:cs typeface="+mj-cs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3- Antibiotics</a:t>
            </a:r>
            <a:r>
              <a:rPr lang="en-US" sz="2800" b="1" dirty="0">
                <a:solidFill>
                  <a:srgbClr val="002060"/>
                </a:solidFill>
                <a:cs typeface="+mj-cs"/>
              </a:rPr>
              <a:t>.</a:t>
            </a:r>
            <a:endParaRPr lang="en-US" sz="2800" dirty="0">
              <a:solidFill>
                <a:srgbClr val="002060"/>
              </a:solidFill>
              <a:cs typeface="+mj-cs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4- Plant </a:t>
            </a:r>
            <a:r>
              <a:rPr lang="en-US" sz="2800" b="1" dirty="0">
                <a:solidFill>
                  <a:srgbClr val="002060"/>
                </a:solidFill>
                <a:cs typeface="+mj-cs"/>
              </a:rPr>
              <a:t>products. </a:t>
            </a:r>
            <a:endParaRPr lang="en-US" sz="2800" dirty="0">
              <a:solidFill>
                <a:srgbClr val="002060"/>
              </a:solidFill>
              <a:cs typeface="+mj-cs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5- Miscellaneous</a:t>
            </a:r>
            <a:r>
              <a:rPr lang="en-US" sz="2800" b="1" dirty="0">
                <a:solidFill>
                  <a:srgbClr val="002060"/>
                </a:solidFill>
                <a:cs typeface="+mj-cs"/>
              </a:rPr>
              <a:t>.</a:t>
            </a:r>
            <a:endParaRPr lang="en-US" sz="2800" dirty="0">
              <a:solidFill>
                <a:srgbClr val="002060"/>
              </a:solidFill>
              <a:cs typeface="+mj-cs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cs typeface="+mj-cs"/>
              </a:rPr>
              <a:t>6- Hormones</a:t>
            </a:r>
            <a:r>
              <a:rPr lang="en-US" sz="2800" b="1" dirty="0">
                <a:solidFill>
                  <a:srgbClr val="002060"/>
                </a:solidFill>
                <a:cs typeface="+mj-cs"/>
              </a:rPr>
              <a:t>.</a:t>
            </a:r>
            <a:endParaRPr lang="en-US" sz="2800" dirty="0">
              <a:solidFill>
                <a:srgbClr val="002060"/>
              </a:solidFill>
              <a:cs typeface="+mj-cs"/>
            </a:endParaRPr>
          </a:p>
          <a:p>
            <a:r>
              <a:rPr lang="ar-SA" dirty="0">
                <a:solidFill>
                  <a:srgbClr val="002060"/>
                </a:solidFill>
              </a:rPr>
              <a:t> 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1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59832" y="260648"/>
            <a:ext cx="2735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cs typeface="+mj-cs"/>
              </a:rPr>
              <a:t>Alkylating agents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001079"/>
              </p:ext>
            </p:extLst>
          </p:nvPr>
        </p:nvGraphicFramePr>
        <p:xfrm>
          <a:off x="179512" y="2038688"/>
          <a:ext cx="8568952" cy="54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S ChemDraw Drawing" r:id="rId3" imgW="5031867" imgH="315087" progId="ChemDraw.Document.6.0">
                  <p:embed/>
                </p:oleObj>
              </mc:Choice>
              <mc:Fallback>
                <p:oleObj name="CS ChemDraw Drawing" r:id="rId3" imgW="5031867" imgH="31508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038688"/>
                        <a:ext cx="8568952" cy="542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5352"/>
              </p:ext>
            </p:extLst>
          </p:nvPr>
        </p:nvGraphicFramePr>
        <p:xfrm>
          <a:off x="2251042" y="3284984"/>
          <a:ext cx="4641916" cy="294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S ChemDraw Drawing" r:id="rId5" imgW="3846195" imgH="2438019" progId="ChemDraw.Document.6.0">
                  <p:embed/>
                </p:oleObj>
              </mc:Choice>
              <mc:Fallback>
                <p:oleObj name="CS ChemDraw Drawing" r:id="rId5" imgW="3846195" imgH="2438019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42" y="3284984"/>
                        <a:ext cx="4641916" cy="2942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24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943568"/>
              </p:ext>
            </p:extLst>
          </p:nvPr>
        </p:nvGraphicFramePr>
        <p:xfrm>
          <a:off x="467544" y="980728"/>
          <a:ext cx="8580621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S ChemDraw Drawing" r:id="rId3" imgW="10269855" imgH="3805047" progId="ChemDraw.Document.6.0">
                  <p:embed/>
                </p:oleObj>
              </mc:Choice>
              <mc:Fallback>
                <p:oleObj name="CS ChemDraw Drawing" r:id="rId3" imgW="10269855" imgH="380504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80728"/>
                        <a:ext cx="8580621" cy="4464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477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225</Words>
  <Application>Microsoft Office PowerPoint</Application>
  <PresentationFormat>عرض على الشاشة (3:4)‏</PresentationFormat>
  <Paragraphs>42</Paragraphs>
  <Slides>11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36</cp:revision>
  <dcterms:created xsi:type="dcterms:W3CDTF">2014-10-12T05:31:15Z</dcterms:created>
  <dcterms:modified xsi:type="dcterms:W3CDTF">2018-02-11T07:53:33Z</dcterms:modified>
</cp:coreProperties>
</file>